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Source Code Pro Light"/>
      <p:regular r:id="rId51"/>
      <p:bold r:id="rId52"/>
      <p:italic r:id="rId53"/>
      <p:boldItalic r:id="rId54"/>
    </p:embeddedFont>
    <p:embeddedFont>
      <p:font typeface="Amatic SC"/>
      <p:regular r:id="rId55"/>
      <p:bold r:id="rId56"/>
    </p:embeddedFont>
    <p:embeddedFont>
      <p:font typeface="Source Code Pr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CD7ED5-7B15-47BB-9E56-36DAAE317445}">
  <a:tblStyle styleId="{08CD7ED5-7B15-47BB-9E56-36DAAE3174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SourceCodePr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ourceCodeProLight-regular.fntdata"/><Relationship Id="rId50" Type="http://schemas.openxmlformats.org/officeDocument/2006/relationships/slide" Target="slides/slide44.xml"/><Relationship Id="rId53" Type="http://schemas.openxmlformats.org/officeDocument/2006/relationships/font" Target="fonts/SourceCodeProLight-italic.fntdata"/><Relationship Id="rId52" Type="http://schemas.openxmlformats.org/officeDocument/2006/relationships/font" Target="fonts/SourceCodeProLight-bold.fntdata"/><Relationship Id="rId11" Type="http://schemas.openxmlformats.org/officeDocument/2006/relationships/slide" Target="slides/slide5.xml"/><Relationship Id="rId55" Type="http://schemas.openxmlformats.org/officeDocument/2006/relationships/font" Target="fonts/AmaticSC-regular.fntdata"/><Relationship Id="rId10" Type="http://schemas.openxmlformats.org/officeDocument/2006/relationships/slide" Target="slides/slide4.xml"/><Relationship Id="rId54" Type="http://schemas.openxmlformats.org/officeDocument/2006/relationships/font" Target="fonts/SourceCodeProLight-boldItalic.fntdata"/><Relationship Id="rId13" Type="http://schemas.openxmlformats.org/officeDocument/2006/relationships/slide" Target="slides/slide7.xml"/><Relationship Id="rId57" Type="http://schemas.openxmlformats.org/officeDocument/2006/relationships/font" Target="fonts/SourceCodePro-regular.fntdata"/><Relationship Id="rId12" Type="http://schemas.openxmlformats.org/officeDocument/2006/relationships/slide" Target="slides/slide6.xml"/><Relationship Id="rId56" Type="http://schemas.openxmlformats.org/officeDocument/2006/relationships/font" Target="fonts/AmaticSC-bold.fntdata"/><Relationship Id="rId15" Type="http://schemas.openxmlformats.org/officeDocument/2006/relationships/slide" Target="slides/slide9.xml"/><Relationship Id="rId59" Type="http://schemas.openxmlformats.org/officeDocument/2006/relationships/font" Target="fonts/SourceCodePro-italic.fntdata"/><Relationship Id="rId14" Type="http://schemas.openxmlformats.org/officeDocument/2006/relationships/slide" Target="slides/slide8.xml"/><Relationship Id="rId58" Type="http://schemas.openxmlformats.org/officeDocument/2006/relationships/font" Target="fonts/SourceCodePr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719ac0274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719ac02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719ac0274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719ac027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6d08fae1f_0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6d08fae1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719ac0274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719ac027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022775f55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022775f5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719ac0274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719ac027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2a039c4ba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2a039c4b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719ac0274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719ac027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2a039c4ba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2a039c4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2a039c4ba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2a039c4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2a039c4ba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42a039c4b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2a039c4ba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2a039c4b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039c4ba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2a039c4b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2a039c4ba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2a039c4b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2a039c4ba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2a039c4b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2a039c4ba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2a039c4b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42a039c4ba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42a039c4b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2a039c4ba_0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42a039c4b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2a039c4ba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42a039c4b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2a039c4ba_0_1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2a039c4b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2a039c4ba_0_1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2a039c4b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2a039c4ba_0_1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2a039c4b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2a039c4ba_0_1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2a039c4b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2a039c4ba_0_2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2a039c4b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2a039c4ba_0_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42a039c4b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2a039c4ba_0_2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2a039c4b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039c4ba_0_2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42a039c4b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2a039c4ba_0_2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2a039c4b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039c4ba_0_2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42a039c4b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a039c4ba_0_2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2a039c4b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d8f970b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42d8f970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2a039c4ba_0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42a039c4b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42a039c4ba_0_3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42a039c4b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42a039c4ba_0_3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42a039c4b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2a039c4ba_0_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2a039c4ba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719ac0274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719ac027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719ac0274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719ac027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719ac0274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719ac02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719ac0274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719ac02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2a039c4ba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2a039c4b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/>
              <a:t>Introducción a Scripting (Bash) y Comandos básicos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Unidad 2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480" y="-49825"/>
            <a:ext cx="6964246" cy="51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292850"/>
            <a:ext cx="2369700" cy="27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 de directorio de archivos en Windows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292850"/>
            <a:ext cx="2928000" cy="24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 de directorio de archivos 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Linux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100" y="0"/>
            <a:ext cx="55868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Repaso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014550"/>
            <a:ext cx="3144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Estructura general de un S.O.</a:t>
            </a:r>
            <a:r>
              <a:rPr lang="es-419"/>
              <a:t>:</a:t>
            </a:r>
            <a:endParaRPr/>
          </a:p>
        </p:txBody>
      </p:sp>
      <p:grpSp>
        <p:nvGrpSpPr>
          <p:cNvPr id="124" name="Google Shape;124;p24"/>
          <p:cNvGrpSpPr/>
          <p:nvPr/>
        </p:nvGrpSpPr>
        <p:grpSpPr>
          <a:xfrm>
            <a:off x="952200" y="1738600"/>
            <a:ext cx="1863900" cy="2700575"/>
            <a:chOff x="952200" y="1738600"/>
            <a:chExt cx="1863900" cy="2700575"/>
          </a:xfrm>
        </p:grpSpPr>
        <p:sp>
          <p:nvSpPr>
            <p:cNvPr id="125" name="Google Shape;125;p24"/>
            <p:cNvSpPr txBox="1"/>
            <p:nvPr/>
          </p:nvSpPr>
          <p:spPr>
            <a:xfrm>
              <a:off x="952200" y="2198700"/>
              <a:ext cx="1863900" cy="4002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latin typeface="Source Code Pro"/>
                  <a:ea typeface="Source Code Pro"/>
                  <a:cs typeface="Source Code Pro"/>
                  <a:sym typeface="Source Code Pro"/>
                </a:rPr>
                <a:t>Software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26" name="Google Shape;126;p24"/>
            <p:cNvSpPr txBox="1"/>
            <p:nvPr/>
          </p:nvSpPr>
          <p:spPr>
            <a:xfrm>
              <a:off x="952200" y="2812125"/>
              <a:ext cx="1863900" cy="4002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latin typeface="Source Code Pro"/>
                  <a:ea typeface="Source Code Pro"/>
                  <a:cs typeface="Source Code Pro"/>
                  <a:sym typeface="Source Code Pro"/>
                </a:rPr>
                <a:t>Shell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27" name="Google Shape;127;p24"/>
            <p:cNvSpPr txBox="1"/>
            <p:nvPr/>
          </p:nvSpPr>
          <p:spPr>
            <a:xfrm>
              <a:off x="952200" y="3425550"/>
              <a:ext cx="1863900" cy="4002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latin typeface="Source Code Pro"/>
                  <a:ea typeface="Source Code Pro"/>
                  <a:cs typeface="Source Code Pro"/>
                  <a:sym typeface="Source Code Pro"/>
                </a:rPr>
                <a:t>Núcleo</a:t>
              </a:r>
              <a:r>
                <a:rPr lang="es-419">
                  <a:latin typeface="Source Code Pro"/>
                  <a:ea typeface="Source Code Pro"/>
                  <a:cs typeface="Source Code Pro"/>
                  <a:sym typeface="Source Code Pro"/>
                </a:rPr>
                <a:t> (kernel)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28" name="Google Shape;128;p24"/>
            <p:cNvSpPr txBox="1"/>
            <p:nvPr/>
          </p:nvSpPr>
          <p:spPr>
            <a:xfrm>
              <a:off x="952200" y="4038975"/>
              <a:ext cx="1863900" cy="4002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latin typeface="Source Code Pro"/>
                  <a:ea typeface="Source Code Pro"/>
                  <a:cs typeface="Source Code Pro"/>
                  <a:sym typeface="Source Code Pro"/>
                </a:rPr>
                <a:t>Hardware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129" name="Google Shape;129;p24"/>
            <p:cNvCxnSpPr>
              <a:stCxn id="125" idx="2"/>
              <a:endCxn id="126" idx="0"/>
            </p:cNvCxnSpPr>
            <p:nvPr/>
          </p:nvCxnSpPr>
          <p:spPr>
            <a:xfrm>
              <a:off x="1884150" y="259890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24"/>
            <p:cNvCxnSpPr>
              <a:stCxn id="126" idx="2"/>
              <a:endCxn id="127" idx="0"/>
            </p:cNvCxnSpPr>
            <p:nvPr/>
          </p:nvCxnSpPr>
          <p:spPr>
            <a:xfrm>
              <a:off x="1884150" y="3212325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24"/>
            <p:cNvCxnSpPr>
              <a:stCxn id="127" idx="2"/>
              <a:endCxn id="128" idx="0"/>
            </p:cNvCxnSpPr>
            <p:nvPr/>
          </p:nvCxnSpPr>
          <p:spPr>
            <a:xfrm>
              <a:off x="1884150" y="382575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2" name="Google Shape;132;p24"/>
            <p:cNvSpPr/>
            <p:nvPr/>
          </p:nvSpPr>
          <p:spPr>
            <a:xfrm>
              <a:off x="1724850" y="1738600"/>
              <a:ext cx="318600" cy="3420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Google Shape;133;p24"/>
            <p:cNvCxnSpPr>
              <a:stCxn id="132" idx="4"/>
              <a:endCxn id="125" idx="0"/>
            </p:cNvCxnSpPr>
            <p:nvPr/>
          </p:nvCxnSpPr>
          <p:spPr>
            <a:xfrm>
              <a:off x="1884150" y="2080600"/>
              <a:ext cx="0" cy="11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4" name="Google Shape;134;p24"/>
          <p:cNvSpPr txBox="1"/>
          <p:nvPr/>
        </p:nvSpPr>
        <p:spPr>
          <a:xfrm>
            <a:off x="681450" y="4565400"/>
            <a:ext cx="24054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12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Repaso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014550"/>
            <a:ext cx="3144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Estructura general de un S.O.: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845825" y="223200"/>
            <a:ext cx="5084700" cy="48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Shell</a:t>
            </a:r>
            <a:r>
              <a:rPr lang="es-419"/>
              <a:t>: Es un programa que actúa como un </a:t>
            </a:r>
            <a:r>
              <a:rPr lang="es-419">
                <a:highlight>
                  <a:srgbClr val="FFFF00"/>
                </a:highlight>
              </a:rPr>
              <a:t>intérprete de comandos</a:t>
            </a:r>
            <a:r>
              <a:rPr lang="es-419"/>
              <a:t>. Este programa siempre está en funcionamiento en el sistema y </a:t>
            </a:r>
            <a:r>
              <a:rPr lang="es-419">
                <a:highlight>
                  <a:srgbClr val="FFFF00"/>
                </a:highlight>
              </a:rPr>
              <a:t>registra todas las órdenes</a:t>
            </a:r>
            <a:r>
              <a:rPr lang="es-419"/>
              <a:t> para decodificarlas y pasarlas al núcleo. Existen dos tipos de Shell y estos son:</a:t>
            </a:r>
            <a:endParaRPr/>
          </a:p>
          <a:p>
            <a:pPr indent="-317182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>
                <a:highlight>
                  <a:srgbClr val="FFFF00"/>
                </a:highlight>
              </a:rPr>
              <a:t>Shells de texto común</a:t>
            </a:r>
            <a:r>
              <a:rPr lang="es-419"/>
              <a:t>: como bash, emacs, símbolo del sistema de Windows.</a:t>
            </a:r>
            <a:endParaRPr/>
          </a:p>
          <a:p>
            <a:pPr indent="-3171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>
                <a:highlight>
                  <a:srgbClr val="FFFF00"/>
                </a:highlight>
              </a:rPr>
              <a:t>Shells gráficos</a:t>
            </a:r>
            <a:r>
              <a:rPr lang="es-419"/>
              <a:t>: como GNome, KDE, XFCE, LXDE, Unity, MacOS Desktop Environment, Escritorio Windows.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/>
              <a:t>Núcleo (kernel)</a:t>
            </a:r>
            <a:r>
              <a:rPr lang="es-419"/>
              <a:t>: Es un programa formado por los </a:t>
            </a:r>
            <a:r>
              <a:rPr lang="es-419">
                <a:highlight>
                  <a:srgbClr val="FFFF00"/>
                </a:highlight>
              </a:rPr>
              <a:t>componentes más fundamentales del sistema operativo.</a:t>
            </a:r>
            <a:r>
              <a:rPr lang="es-419"/>
              <a:t> Es la capa responsable de </a:t>
            </a:r>
            <a:r>
              <a:rPr lang="es-419">
                <a:highlight>
                  <a:srgbClr val="FFFF00"/>
                </a:highlight>
              </a:rPr>
              <a:t>asegurar</a:t>
            </a:r>
            <a:r>
              <a:rPr lang="es-419"/>
              <a:t> que todos los programas y procesos tengan acceso </a:t>
            </a:r>
            <a:r>
              <a:rPr lang="es-419">
                <a:highlight>
                  <a:srgbClr val="FFFF00"/>
                </a:highlight>
              </a:rPr>
              <a:t>a los recursos</a:t>
            </a:r>
            <a:r>
              <a:rPr lang="es-419"/>
              <a:t> que necesitan de la máquina. También, el responsable de </a:t>
            </a:r>
            <a:r>
              <a:rPr lang="es-419">
                <a:highlight>
                  <a:srgbClr val="FFFF00"/>
                </a:highlight>
              </a:rPr>
              <a:t>coordinar el acceso</a:t>
            </a:r>
            <a:r>
              <a:rPr lang="es-419"/>
              <a:t> al hardware y los datos entre los diferentes componentes del sistema.</a:t>
            </a:r>
            <a:endParaRPr/>
          </a:p>
        </p:txBody>
      </p:sp>
      <p:grpSp>
        <p:nvGrpSpPr>
          <p:cNvPr id="142" name="Google Shape;142;p25"/>
          <p:cNvGrpSpPr/>
          <p:nvPr/>
        </p:nvGrpSpPr>
        <p:grpSpPr>
          <a:xfrm>
            <a:off x="952200" y="1738600"/>
            <a:ext cx="1863900" cy="2700575"/>
            <a:chOff x="952200" y="1738600"/>
            <a:chExt cx="1863900" cy="2700575"/>
          </a:xfrm>
        </p:grpSpPr>
        <p:sp>
          <p:nvSpPr>
            <p:cNvPr id="143" name="Google Shape;143;p25"/>
            <p:cNvSpPr txBox="1"/>
            <p:nvPr/>
          </p:nvSpPr>
          <p:spPr>
            <a:xfrm>
              <a:off x="952200" y="2198700"/>
              <a:ext cx="1863900" cy="4002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latin typeface="Source Code Pro"/>
                  <a:ea typeface="Source Code Pro"/>
                  <a:cs typeface="Source Code Pro"/>
                  <a:sym typeface="Source Code Pro"/>
                </a:rPr>
                <a:t>Software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44" name="Google Shape;144;p25"/>
            <p:cNvSpPr txBox="1"/>
            <p:nvPr/>
          </p:nvSpPr>
          <p:spPr>
            <a:xfrm>
              <a:off x="952200" y="2812125"/>
              <a:ext cx="1863900" cy="4002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latin typeface="Source Code Pro"/>
                  <a:ea typeface="Source Code Pro"/>
                  <a:cs typeface="Source Code Pro"/>
                  <a:sym typeface="Source Code Pro"/>
                </a:rPr>
                <a:t>Shell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45" name="Google Shape;145;p25"/>
            <p:cNvSpPr txBox="1"/>
            <p:nvPr/>
          </p:nvSpPr>
          <p:spPr>
            <a:xfrm>
              <a:off x="952200" y="3425550"/>
              <a:ext cx="1863900" cy="4002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latin typeface="Source Code Pro"/>
                  <a:ea typeface="Source Code Pro"/>
                  <a:cs typeface="Source Code Pro"/>
                  <a:sym typeface="Source Code Pro"/>
                </a:rPr>
                <a:t>Núcleo (kernel)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46" name="Google Shape;146;p25"/>
            <p:cNvSpPr txBox="1"/>
            <p:nvPr/>
          </p:nvSpPr>
          <p:spPr>
            <a:xfrm>
              <a:off x="952200" y="4038975"/>
              <a:ext cx="1863900" cy="4002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latin typeface="Source Code Pro"/>
                  <a:ea typeface="Source Code Pro"/>
                  <a:cs typeface="Source Code Pro"/>
                  <a:sym typeface="Source Code Pro"/>
                </a:rPr>
                <a:t>Hardware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cxnSp>
          <p:nvCxnSpPr>
            <p:cNvPr id="147" name="Google Shape;147;p25"/>
            <p:cNvCxnSpPr>
              <a:stCxn id="143" idx="2"/>
              <a:endCxn id="144" idx="0"/>
            </p:cNvCxnSpPr>
            <p:nvPr/>
          </p:nvCxnSpPr>
          <p:spPr>
            <a:xfrm>
              <a:off x="1884150" y="259890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25"/>
            <p:cNvCxnSpPr>
              <a:stCxn id="144" idx="2"/>
              <a:endCxn id="145" idx="0"/>
            </p:cNvCxnSpPr>
            <p:nvPr/>
          </p:nvCxnSpPr>
          <p:spPr>
            <a:xfrm>
              <a:off x="1884150" y="3212325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25"/>
            <p:cNvCxnSpPr>
              <a:stCxn id="145" idx="2"/>
              <a:endCxn id="146" idx="0"/>
            </p:cNvCxnSpPr>
            <p:nvPr/>
          </p:nvCxnSpPr>
          <p:spPr>
            <a:xfrm>
              <a:off x="1884150" y="382575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" name="Google Shape;150;p25"/>
            <p:cNvSpPr/>
            <p:nvPr/>
          </p:nvSpPr>
          <p:spPr>
            <a:xfrm>
              <a:off x="1724850" y="1738600"/>
              <a:ext cx="318600" cy="342000"/>
            </a:xfrm>
            <a:prstGeom prst="smileyFace">
              <a:avLst>
                <a:gd fmla="val 465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" name="Google Shape;151;p25"/>
            <p:cNvCxnSpPr>
              <a:stCxn id="150" idx="4"/>
              <a:endCxn id="143" idx="0"/>
            </p:cNvCxnSpPr>
            <p:nvPr/>
          </p:nvCxnSpPr>
          <p:spPr>
            <a:xfrm>
              <a:off x="1884150" y="2080600"/>
              <a:ext cx="0" cy="11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2" name="Google Shape;152;p25"/>
          <p:cNvSpPr txBox="1"/>
          <p:nvPr/>
        </p:nvSpPr>
        <p:spPr>
          <a:xfrm>
            <a:off x="681450" y="4565400"/>
            <a:ext cx="24054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12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BASH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2983075"/>
            <a:ext cx="4831800" cy="15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u="sng"/>
              <a:t>Bash</a:t>
            </a:r>
            <a:r>
              <a:rPr lang="es-419"/>
              <a:t> es un </a:t>
            </a:r>
            <a:r>
              <a:rPr lang="es-419">
                <a:highlight>
                  <a:srgbClr val="FFFF00"/>
                </a:highlight>
              </a:rPr>
              <a:t>shell CLI</a:t>
            </a:r>
            <a:r>
              <a:rPr lang="es-419"/>
              <a:t> que recibe lo que se escribe en la terminal y lo </a:t>
            </a:r>
            <a:r>
              <a:rPr lang="es-419">
                <a:highlight>
                  <a:srgbClr val="FFFF00"/>
                </a:highlight>
              </a:rPr>
              <a:t>convierte en instrucciones</a:t>
            </a:r>
            <a:r>
              <a:rPr lang="es-419"/>
              <a:t> para el sistema operativo. 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75" y="1343675"/>
            <a:ext cx="3295449" cy="1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388" y="0"/>
            <a:ext cx="3778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Prompt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228675"/>
            <a:ext cx="8520600" cy="13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El </a:t>
            </a:r>
            <a:r>
              <a:rPr lang="es-419" u="sng"/>
              <a:t>prompt</a:t>
            </a:r>
            <a:r>
              <a:rPr lang="es-419"/>
              <a:t> es una </a:t>
            </a:r>
            <a:r>
              <a:rPr lang="es-419">
                <a:highlight>
                  <a:srgbClr val="FFFF00"/>
                </a:highlight>
              </a:rPr>
              <a:t>indicación que muestra el shell</a:t>
            </a:r>
            <a:r>
              <a:rPr lang="es-419"/>
              <a:t> para anunciar que </a:t>
            </a:r>
            <a:r>
              <a:rPr lang="es-419">
                <a:highlight>
                  <a:srgbClr val="FFFF00"/>
                </a:highlight>
              </a:rPr>
              <a:t>espera una orden</a:t>
            </a:r>
            <a:r>
              <a:rPr lang="es-419"/>
              <a:t> del usuario. Cuando el usuario escribe una orden, el shell la ejecuta.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725" y="2571775"/>
            <a:ext cx="4558650" cy="660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8" name="Google Shape;168;p27"/>
          <p:cNvCxnSpPr/>
          <p:nvPr/>
        </p:nvCxnSpPr>
        <p:spPr>
          <a:xfrm rot="10800000">
            <a:off x="1927300" y="3283300"/>
            <a:ext cx="0" cy="8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7"/>
          <p:cNvCxnSpPr/>
          <p:nvPr/>
        </p:nvCxnSpPr>
        <p:spPr>
          <a:xfrm rot="10800000">
            <a:off x="4357050" y="3272000"/>
            <a:ext cx="11400" cy="9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7"/>
          <p:cNvCxnSpPr/>
          <p:nvPr/>
        </p:nvCxnSpPr>
        <p:spPr>
          <a:xfrm rot="10800000">
            <a:off x="5560625" y="3294650"/>
            <a:ext cx="11400" cy="8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7"/>
          <p:cNvSpPr txBox="1"/>
          <p:nvPr/>
        </p:nvSpPr>
        <p:spPr>
          <a:xfrm>
            <a:off x="1001950" y="4219750"/>
            <a:ext cx="1850700" cy="78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Nombre de Usuario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3181900" y="4219750"/>
            <a:ext cx="1850700" cy="78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Nombre de host (PC)</a:t>
            </a:r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5131150" y="4219750"/>
            <a:ext cx="16803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Directorio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6798200" y="2310725"/>
            <a:ext cx="2277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highlight>
                  <a:srgbClr val="FF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~:</a:t>
            </a:r>
            <a:r>
              <a:rPr lang="es-419" sz="1100">
                <a:latin typeface="Source Code Pro Light"/>
                <a:ea typeface="Source Code Pro Light"/>
                <a:cs typeface="Source Code Pro Light"/>
                <a:sym typeface="Source Code Pro Light"/>
              </a:rPr>
              <a:t> símbolo (virgulilla) que se refiere al valor de la variable </a:t>
            </a:r>
            <a:r>
              <a:rPr b="1" lang="es-419" sz="1100">
                <a:latin typeface="Source Code Pro"/>
                <a:ea typeface="Source Code Pro"/>
                <a:cs typeface="Source Code Pro"/>
                <a:sym typeface="Source Code Pro"/>
              </a:rPr>
              <a:t>$HOME</a:t>
            </a:r>
            <a:r>
              <a:rPr lang="es-419" sz="1100">
                <a:latin typeface="Source Code Pro Light"/>
                <a:ea typeface="Source Code Pro Light"/>
                <a:cs typeface="Source Code Pro Light"/>
                <a:sym typeface="Source Code Pro Light"/>
              </a:rPr>
              <a:t>. Esto es </a:t>
            </a:r>
            <a:r>
              <a:rPr lang="es-419" sz="1100">
                <a:highlight>
                  <a:srgbClr val="FFFF00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el directorio del usuario</a:t>
            </a:r>
            <a:r>
              <a:rPr lang="es-419" sz="1100">
                <a:latin typeface="Source Code Pro Light"/>
                <a:ea typeface="Source Code Pro Light"/>
                <a:cs typeface="Source Code Pro Light"/>
                <a:sym typeface="Source Code Pro Light"/>
              </a:rPr>
              <a:t> que está logueado. Permite referenciar ese directorio directamente, sin tener que escribir /home/usuario/ cada vez.</a:t>
            </a:r>
            <a:endParaRPr sz="1100"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cxnSp>
        <p:nvCxnSpPr>
          <p:cNvPr id="175" name="Google Shape;175;p27"/>
          <p:cNvCxnSpPr/>
          <p:nvPr/>
        </p:nvCxnSpPr>
        <p:spPr>
          <a:xfrm flipH="1">
            <a:off x="5547100" y="2608250"/>
            <a:ext cx="1332600" cy="1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90250" y="526350"/>
            <a:ext cx="7725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/>
              <a:t>Comandos básicos de Linux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Comandos básicos de Linux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228675"/>
            <a:ext cx="85206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Para demostrar algunos comandos </a:t>
            </a:r>
            <a:r>
              <a:rPr lang="es-419"/>
              <a:t>básicos</a:t>
            </a:r>
            <a:r>
              <a:rPr lang="es-419"/>
              <a:t>, se crea una VM con Centos OS minimal (tod</a:t>
            </a:r>
            <a:r>
              <a:rPr lang="es-419"/>
              <a:t>o en Long Term Support - LTS</a:t>
            </a:r>
            <a:r>
              <a:rPr lang="es-419"/>
              <a:t>).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025" y="2667000"/>
            <a:ext cx="1333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525" y="24765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Comandos básicos de Linux</a:t>
            </a:r>
            <a:endParaRPr/>
          </a:p>
        </p:txBody>
      </p:sp>
      <p:graphicFrame>
        <p:nvGraphicFramePr>
          <p:cNvPr id="194" name="Google Shape;194;p30"/>
          <p:cNvGraphicFramePr/>
          <p:nvPr/>
        </p:nvGraphicFramePr>
        <p:xfrm>
          <a:off x="109700" y="109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{08CD7ED5-7B15-47BB-9E56-36DAAE317445}</a:tableStyleId>
              </a:tblPr>
              <a:tblGrid>
                <a:gridCol w="1638250"/>
                <a:gridCol w="274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Comando</a:t>
                      </a:r>
                      <a:endParaRPr b="1" sz="9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Uso</a:t>
                      </a:r>
                      <a:endParaRPr b="1" sz="9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ls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Lista el contenido de un directorio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pwd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Muestra la ruta absoluta del directorio en el que se encuentra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cd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Cambia al directorio indicado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cp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Copiar archivos y carpetas. Ej: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cp file_to_copy.txt new_file.txt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rm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Elimina archivos y directorios. Ej: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rm file_to_remove.txt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mv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Mueve (o renombra) archivos y directorios. Ej: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mv source_file destination_folder/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mkdir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Crea carpetas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man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Muestra la página del manual de cualquier otro comando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5" name="Google Shape;195;p30"/>
          <p:cNvGraphicFramePr/>
          <p:nvPr/>
        </p:nvGraphicFramePr>
        <p:xfrm>
          <a:off x="4572000" y="109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{08CD7ED5-7B15-47BB-9E56-36DAAE317445}</a:tableStyleId>
              </a:tblPr>
              <a:tblGrid>
                <a:gridCol w="1638250"/>
                <a:gridCol w="274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Comando</a:t>
                      </a:r>
                      <a:endParaRPr b="1" sz="9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Uso</a:t>
                      </a:r>
                      <a:endParaRPr b="1" sz="9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touch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Crea nuevos archivos vacíos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sudo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Permite actuar como usuario root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exit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Termina una sesión de shell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shutdown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Apaga el equipo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top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Es un visor de procesos interactivo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(Ubuntu) apt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(Centos) yum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Permite gestionar paquetes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echo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Muestra un texto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cat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Permite crear, visualizar y concatenar archivos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./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Es una </a:t>
                      </a: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notación</a:t>
                      </a: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. Permite ejecutar un archivo ejecutable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Comandos básicos de Linux</a:t>
            </a:r>
            <a:endParaRPr/>
          </a:p>
        </p:txBody>
      </p:sp>
      <p:graphicFrame>
        <p:nvGraphicFramePr>
          <p:cNvPr id="201" name="Google Shape;201;p31"/>
          <p:cNvGraphicFramePr/>
          <p:nvPr/>
        </p:nvGraphicFramePr>
        <p:xfrm>
          <a:off x="109700" y="109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{08CD7ED5-7B15-47BB-9E56-36DAAE317445}</a:tableStyleId>
              </a:tblPr>
              <a:tblGrid>
                <a:gridCol w="1638250"/>
                <a:gridCol w="274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Comando</a:t>
                      </a:r>
                      <a:endParaRPr b="1" sz="9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Uso</a:t>
                      </a:r>
                      <a:endParaRPr b="1" sz="9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ps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Muestra los procesos que tu sesión de shell actual está ejecutando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kill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Detiene procesos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ping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Se utiliza para verificar “conectividad de red”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vi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Editor de archivos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history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Muestra una lista con los comandos que has utilizado en el pasado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passwd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Permite cambiar la contraseña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less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Permite inspeccionar archivos hacia atrás y hacia adelante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grep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Busca líneas que coincidan con una expresión regular y las imprime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2" name="Google Shape;202;p31"/>
          <p:cNvGraphicFramePr/>
          <p:nvPr/>
        </p:nvGraphicFramePr>
        <p:xfrm>
          <a:off x="4572000" y="109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{08CD7ED5-7B15-47BB-9E56-36DAAE317445}</a:tableStyleId>
              </a:tblPr>
              <a:tblGrid>
                <a:gridCol w="1638250"/>
                <a:gridCol w="274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Comando</a:t>
                      </a:r>
                      <a:endParaRPr b="1" sz="9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9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Uso</a:t>
                      </a:r>
                      <a:endParaRPr b="1" sz="9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whoami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Muestra el nombre de usuario actualmente en uso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uname -a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Imprime la información del sistema operativo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find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Busca archivos en una jerarquía de directorios basándose en una expresión regex. Ej: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find [flags] [path] -name [expression]</a:t>
                      </a:r>
                      <a:endParaRPr sz="8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find ./ -name "long.txt" # ./long.txt</a:t>
                      </a:r>
                      <a:endParaRPr sz="8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wget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Utilidad para recuperar contenidos de Internet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df -h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Informa sobre el uso del espacio en disco del sistema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du -h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Muestra cuánto espacio ocupa un archivo o un directorio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ip addr show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900">
                          <a:latin typeface="Source Code Pro Light"/>
                          <a:ea typeface="Source Code Pro Light"/>
                          <a:cs typeface="Source Code Pro Light"/>
                          <a:sym typeface="Source Code Pro Light"/>
                        </a:rPr>
                        <a:t>Ver IP asignada</a:t>
                      </a:r>
                      <a:endParaRPr sz="900">
                        <a:latin typeface="Source Code Pro Light"/>
                        <a:ea typeface="Source Code Pro Light"/>
                        <a:cs typeface="Source Code Pro Light"/>
                        <a:sym typeface="Source Code Pr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Contenidos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●"/>
            </a:pPr>
            <a:r>
              <a:rPr lang="es-419" sz="1200">
                <a:latin typeface="Source Code Pro"/>
                <a:ea typeface="Source Code Pro"/>
                <a:cs typeface="Source Code Pro"/>
                <a:sym typeface="Source Code Pro"/>
              </a:rPr>
              <a:t>Presentación de Linux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●"/>
            </a:pPr>
            <a:r>
              <a:rPr lang="es-419" sz="1200">
                <a:latin typeface="Source Code Pro"/>
                <a:ea typeface="Source Code Pro"/>
                <a:cs typeface="Source Code Pro"/>
                <a:sym typeface="Source Code Pro"/>
              </a:rPr>
              <a:t>Estructura de directorio de archivos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●"/>
            </a:pPr>
            <a:r>
              <a:rPr lang="es-419" sz="1200">
                <a:latin typeface="Source Code Pro"/>
                <a:ea typeface="Source Code Pro"/>
                <a:cs typeface="Source Code Pro"/>
                <a:sym typeface="Source Code Pro"/>
              </a:rPr>
              <a:t>Comandos básicos de Linux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●"/>
            </a:pPr>
            <a:r>
              <a:rPr lang="es-419" sz="1200">
                <a:latin typeface="Source Code Pro"/>
                <a:ea typeface="Source Code Pro"/>
                <a:cs typeface="Source Code Pro"/>
                <a:sym typeface="Source Code Pro"/>
              </a:rPr>
              <a:t>Scripts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490250" y="526350"/>
            <a:ext cx="7725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/>
              <a:t>Scripts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350" y="0"/>
            <a:ext cx="91943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Script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228675"/>
            <a:ext cx="5048100" cy="29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 </a:t>
            </a:r>
            <a:r>
              <a:rPr lang="es-419" u="sng"/>
              <a:t>script</a:t>
            </a:r>
            <a:r>
              <a:rPr lang="es-419"/>
              <a:t> es un </a:t>
            </a:r>
            <a:r>
              <a:rPr lang="es-419">
                <a:highlight>
                  <a:srgbClr val="FFFF00"/>
                </a:highlight>
              </a:rPr>
              <a:t>archivo</a:t>
            </a:r>
            <a:r>
              <a:rPr lang="es-419"/>
              <a:t> que co</a:t>
            </a:r>
            <a:r>
              <a:rPr lang="es-419"/>
              <a:t>ntiene una  </a:t>
            </a:r>
            <a:r>
              <a:rPr lang="es-419">
                <a:highlight>
                  <a:srgbClr val="FFFF00"/>
                </a:highlight>
              </a:rPr>
              <a:t>secuencia de comandos</a:t>
            </a:r>
            <a:r>
              <a:rPr lang="es-419"/>
              <a:t>. Por lo general, describen una </a:t>
            </a:r>
            <a:r>
              <a:rPr lang="es-419"/>
              <a:t>solución</a:t>
            </a:r>
            <a:r>
              <a:rPr lang="es-419"/>
              <a:t> simple a un problema </a:t>
            </a:r>
            <a:r>
              <a:rPr lang="es-419"/>
              <a:t>específico</a:t>
            </a:r>
            <a:r>
              <a:rPr lang="es-419"/>
              <a:t>. Por lo general las </a:t>
            </a:r>
            <a:r>
              <a:rPr lang="es-419">
                <a:highlight>
                  <a:srgbClr val="FFFF00"/>
                </a:highlight>
              </a:rPr>
              <a:t>extensiones</a:t>
            </a:r>
            <a:r>
              <a:rPr lang="es-419"/>
              <a:t> de estos </a:t>
            </a:r>
            <a:r>
              <a:rPr lang="es-419"/>
              <a:t>archivos</a:t>
            </a:r>
            <a:r>
              <a:rPr lang="es-419"/>
              <a:t> son: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u="sng"/>
              <a:t>En Windows</a:t>
            </a:r>
            <a:r>
              <a:rPr lang="es-419"/>
              <a:t>: .bat o .cmd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u="sng"/>
              <a:t>En Linux</a:t>
            </a:r>
            <a:r>
              <a:rPr lang="es-419"/>
              <a:t>: .sh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Script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228675"/>
            <a:ext cx="85206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crear un script en bash solo hay que crear un archivo que tenga una extensión “.sh”. Ejemplo: “hola.sh”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#!/bin/bash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 Este es nuestro primer programa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Hola Mundo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Luego desde la shell le daremos permisos de ejecución con: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chmod +x ./hola.sh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Lo ejecutamos: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./hola.sh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Script</a:t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4386600" y="2272500"/>
            <a:ext cx="47574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#!/bin/bash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 Este es nuestro primer programa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Hola Mundo</a:t>
            </a:r>
            <a:endParaRPr/>
          </a:p>
        </p:txBody>
      </p:sp>
      <p:sp>
        <p:nvSpPr>
          <p:cNvPr id="227" name="Google Shape;227;p35"/>
          <p:cNvSpPr txBox="1"/>
          <p:nvPr/>
        </p:nvSpPr>
        <p:spPr>
          <a:xfrm>
            <a:off x="311700" y="1425225"/>
            <a:ext cx="3513600" cy="130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3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Shebang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par de caracteres </a:t>
            </a:r>
            <a:r>
              <a:rPr b="1"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#!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en el encabezamiento del archivo que indica la ruta completa al intérprete de las órdenes contenidas en el mismo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1421100" y="3191275"/>
            <a:ext cx="1294800" cy="3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3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Comentario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1421100" y="4085675"/>
            <a:ext cx="1294800" cy="3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3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Comandos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30" name="Google Shape;230;p35"/>
          <p:cNvCxnSpPr>
            <a:stCxn id="227" idx="3"/>
          </p:cNvCxnSpPr>
          <p:nvPr/>
        </p:nvCxnSpPr>
        <p:spPr>
          <a:xfrm>
            <a:off x="3825300" y="2077875"/>
            <a:ext cx="5835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5"/>
          <p:cNvCxnSpPr>
            <a:stCxn id="228" idx="3"/>
            <a:endCxn id="226" idx="1"/>
          </p:cNvCxnSpPr>
          <p:nvPr/>
        </p:nvCxnSpPr>
        <p:spPr>
          <a:xfrm flipH="1" rot="10800000">
            <a:off x="2715900" y="3059425"/>
            <a:ext cx="1670700" cy="3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5"/>
          <p:cNvCxnSpPr>
            <a:stCxn id="229" idx="3"/>
          </p:cNvCxnSpPr>
          <p:nvPr/>
        </p:nvCxnSpPr>
        <p:spPr>
          <a:xfrm flipH="1" rot="10800000">
            <a:off x="2715900" y="3544625"/>
            <a:ext cx="1649700" cy="7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Script</a:t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4386600" y="2272500"/>
            <a:ext cx="47574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#!/bin/bash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 Este es nuestro primer programa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Hola Mundo</a:t>
            </a:r>
            <a:endParaRPr/>
          </a:p>
        </p:txBody>
      </p:sp>
      <p:sp>
        <p:nvSpPr>
          <p:cNvPr id="239" name="Google Shape;239;p36"/>
          <p:cNvSpPr txBox="1"/>
          <p:nvPr/>
        </p:nvSpPr>
        <p:spPr>
          <a:xfrm>
            <a:off x="311700" y="1425225"/>
            <a:ext cx="3513600" cy="130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3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Shebang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par de caracteres </a:t>
            </a:r>
            <a:r>
              <a:rPr b="1"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#!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en el encabezamiento del archivo que indica la ruta completa al intérprete de las órdenes contenidas en el mismo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1421100" y="3191275"/>
            <a:ext cx="1294800" cy="3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3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Comentario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1421100" y="4085675"/>
            <a:ext cx="1294800" cy="3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3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Comandos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42" name="Google Shape;242;p36"/>
          <p:cNvCxnSpPr>
            <a:stCxn id="239" idx="3"/>
          </p:cNvCxnSpPr>
          <p:nvPr/>
        </p:nvCxnSpPr>
        <p:spPr>
          <a:xfrm>
            <a:off x="3825300" y="2077875"/>
            <a:ext cx="5835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6"/>
          <p:cNvCxnSpPr>
            <a:stCxn id="240" idx="3"/>
            <a:endCxn id="238" idx="1"/>
          </p:cNvCxnSpPr>
          <p:nvPr/>
        </p:nvCxnSpPr>
        <p:spPr>
          <a:xfrm flipH="1" rot="10800000">
            <a:off x="2715900" y="3059425"/>
            <a:ext cx="1670700" cy="3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6"/>
          <p:cNvCxnSpPr>
            <a:stCxn id="241" idx="3"/>
          </p:cNvCxnSpPr>
          <p:nvPr/>
        </p:nvCxnSpPr>
        <p:spPr>
          <a:xfrm flipH="1" rot="10800000">
            <a:off x="2715900" y="3544625"/>
            <a:ext cx="1649700" cy="7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Script</a:t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4365550" y="2719825"/>
            <a:ext cx="47574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nombre_variable=valor_variable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$nombre_variable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311700" y="1425225"/>
            <a:ext cx="3513600" cy="314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Una </a:t>
            </a:r>
            <a:r>
              <a:rPr b="1" lang="es-419" sz="13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variable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es donde se guarda en memoria (y se recupera) datos que se utilizan en un programa.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 bash, una variable y su valor se pueden definir de la siguiente manera: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 importante no dejar espacios ni antes ni después del “+”.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 bash, para referenciar o recuperar el valor de una variable se utiliza el símbolo $: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52" name="Google Shape;252;p37"/>
          <p:cNvCxnSpPr/>
          <p:nvPr/>
        </p:nvCxnSpPr>
        <p:spPr>
          <a:xfrm>
            <a:off x="1419225" y="2961225"/>
            <a:ext cx="291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7"/>
          <p:cNvCxnSpPr/>
          <p:nvPr/>
        </p:nvCxnSpPr>
        <p:spPr>
          <a:xfrm flipH="1" rot="10800000">
            <a:off x="3760450" y="3991275"/>
            <a:ext cx="626700" cy="3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Script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5974200" y="1093850"/>
            <a:ext cx="31698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#!/bin/bash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to_print='Hola mundo'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$to_print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to_print=5.5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$to_print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311700" y="1093850"/>
            <a:ext cx="5300100" cy="368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odemos asignar diferentes valores a una misma variable.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Las variables pueden tener cualquier nombre. Sin embargo, existen algunas restricciones: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Sólo puede contener caracteres alfanuméricos y guiones bajos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 primer carácter debe ser una letra del alfabeto o “_”.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 pueden contener espacios.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 case sensitive (distingue mayúsculas y minúsculas).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Algunos nombres son reservados por el sistema como variables de entorno y no se deben utilizar (Ej: PATH).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61" name="Google Shape;261;p38"/>
          <p:cNvCxnSpPr/>
          <p:nvPr/>
        </p:nvCxnSpPr>
        <p:spPr>
          <a:xfrm>
            <a:off x="1455250" y="1556475"/>
            <a:ext cx="445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Script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2047950" y="1279100"/>
            <a:ext cx="50481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Control del flujo del programa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325" y="1997000"/>
            <a:ext cx="4415351" cy="29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Condicional IF</a:t>
            </a:r>
            <a:endParaRPr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4970700" y="1093850"/>
            <a:ext cx="4173300" cy="4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if [[ CONDICIÓN ]];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then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COMANDO 1 si se cumple la condición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fi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if [[ CONDICIÓN ]];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then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COMANDO 1 si se cumple la condición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else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COMANDO 2 si no se cumple la condición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fi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311700" y="1093850"/>
            <a:ext cx="4450200" cy="61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 sintaxis básica de un condicional es la siguiente: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311700" y="2903125"/>
            <a:ext cx="4450200" cy="61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También se puede especificar qué hacer si la condición no se cumple: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Condicional IF</a:t>
            </a:r>
            <a:endParaRPr/>
          </a:p>
        </p:txBody>
      </p:sp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1852500" y="1765500"/>
            <a:ext cx="5439000" cy="3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if [[ CONDICIÓN 1 ]];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then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COMANDO 1 si se cumple la condición 1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elif [[ CONDICIÓN 2 ]];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then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COMANDO 2 si se cumple la condición 2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else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COMANDO 3 si no se cumple la condición 2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fi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2346900" y="1122175"/>
            <a:ext cx="4450200" cy="61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Incluso se pueden añadir más condiciones concatenando más if: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90250" y="526350"/>
            <a:ext cx="7725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/>
              <a:t>Linux</a:t>
            </a:r>
            <a:endParaRPr sz="48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250" y="950338"/>
            <a:ext cx="2799476" cy="32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Condicional IF</a:t>
            </a:r>
            <a:endParaRPr/>
          </a:p>
        </p:txBody>
      </p:sp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311700" y="1671850"/>
            <a:ext cx="6495900" cy="3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#!/bin/bash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num1=$1 # la variable toma el primer valor que le pasamos al script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num2=$2 # la variable toma el segundo valor que le pasamos al script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if [[ $num1 -gt $num2 ]];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then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echo $num1 es mayor que $num2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else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echo $num2 es mayor que $num1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fi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311700" y="1093850"/>
            <a:ext cx="30165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Ejemplo con </a:t>
            </a:r>
            <a:r>
              <a:rPr lang="es-419"/>
              <a:t>números</a:t>
            </a:r>
            <a:r>
              <a:rPr lang="es-419"/>
              <a:t>:</a:t>
            </a:r>
            <a:endParaRPr/>
          </a:p>
        </p:txBody>
      </p:sp>
      <p:sp>
        <p:nvSpPr>
          <p:cNvPr id="291" name="Google Shape;291;p42"/>
          <p:cNvSpPr txBox="1"/>
          <p:nvPr/>
        </p:nvSpPr>
        <p:spPr>
          <a:xfrm>
            <a:off x="6360900" y="2303700"/>
            <a:ext cx="2783100" cy="283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 comparar números podemos realizar las siguientes operaciones: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lt -&gt; menor que (&lt;)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gt -&gt; mayor que (&gt;)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 -&gt; menor o igual que (&lt;=)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 -&gt; mayor o igual que (&gt;=)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eq -&gt; igual (==)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 -&gt; no igual (!=)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020" y="204645"/>
            <a:ext cx="1322350" cy="13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Condicional IF</a:t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311700" y="1671850"/>
            <a:ext cx="5761200" cy="3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#!/bin/bash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string1='reo'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string2='teo'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if [[ $string1 &gt; $string2 ]];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then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echo Eso es verdad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else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echo Eso es mentira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fi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311700" y="1093850"/>
            <a:ext cx="30165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Ejemplo con texto:</a:t>
            </a:r>
            <a:endParaRPr/>
          </a:p>
        </p:txBody>
      </p:sp>
      <p:sp>
        <p:nvSpPr>
          <p:cNvPr id="300" name="Google Shape;300;p43"/>
          <p:cNvSpPr txBox="1"/>
          <p:nvPr/>
        </p:nvSpPr>
        <p:spPr>
          <a:xfrm>
            <a:off x="4075500" y="1640950"/>
            <a:ext cx="4756800" cy="306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 comparar cadenas de texto podemos realizar las siguientes operaciones: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-&gt; igual, las dos cadenas de texto son exactamente idénticas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 igual, las cadenas de texto no son exactamente idénticas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 menor que (en orden alfabético ASCII)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 mayor que (en orden alfabético ASCII)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-n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 cadena no está vacía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-z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 cadena está vacía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020" y="204645"/>
            <a:ext cx="1322350" cy="13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020" y="204645"/>
            <a:ext cx="1322350" cy="13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Condicional IF</a:t>
            </a:r>
            <a:endParaRPr/>
          </a:p>
        </p:txBody>
      </p:sp>
      <p:sp>
        <p:nvSpPr>
          <p:cNvPr id="308" name="Google Shape;308;p44"/>
          <p:cNvSpPr txBox="1"/>
          <p:nvPr>
            <p:ph idx="1" type="body"/>
          </p:nvPr>
        </p:nvSpPr>
        <p:spPr>
          <a:xfrm>
            <a:off x="311700" y="1671850"/>
            <a:ext cx="5761200" cy="3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#!/bin/bash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for file in $(ls);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do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if [[ -d $file ]];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then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  echo directorio: $file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else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  if [[ -x $file ]];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  then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    echo archivo ejecutable: $file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  else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    echo archivo no ejecutable: $file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  fi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fi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done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311700" y="1093850"/>
            <a:ext cx="30165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Ejemplo con archivos:</a:t>
            </a:r>
            <a:endParaRPr/>
          </a:p>
        </p:txBody>
      </p:sp>
      <p:sp>
        <p:nvSpPr>
          <p:cNvPr id="310" name="Google Shape;310;p44"/>
          <p:cNvSpPr txBox="1"/>
          <p:nvPr/>
        </p:nvSpPr>
        <p:spPr>
          <a:xfrm>
            <a:off x="4572000" y="1153200"/>
            <a:ext cx="4572000" cy="399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 comparar archivos podemos realizar las siguientes operaciones: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-e -&gt; name name existe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-f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name es un archivo normal (no es un directorio)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-s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name NO tiene tamaño cero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-d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name es un directorio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-r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name tiene permiso de lectura para el user que corre el script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-w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name tiene permiso de escritura para el user que corre el script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-x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 name tiene permiso de ejecución para el user que corre el script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Loop FOR</a:t>
            </a:r>
            <a:endParaRPr/>
          </a:p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2074800" y="1823100"/>
            <a:ext cx="49944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for VARIABLE in LISTA_VALORES;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do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COMANDO 1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COMANDO 2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...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COMANDO N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done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317" name="Google Shape;317;p45"/>
          <p:cNvSpPr txBox="1"/>
          <p:nvPr/>
        </p:nvSpPr>
        <p:spPr>
          <a:xfrm>
            <a:off x="311700" y="1093850"/>
            <a:ext cx="4450200" cy="61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 sintaxis general de los bucles es la siguiente: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Loop </a:t>
            </a:r>
            <a:r>
              <a:rPr lang="es-419"/>
              <a:t>FOR</a:t>
            </a:r>
            <a:endParaRPr/>
          </a:p>
        </p:txBody>
      </p:sp>
      <p:sp>
        <p:nvSpPr>
          <p:cNvPr id="323" name="Google Shape;323;p46"/>
          <p:cNvSpPr txBox="1"/>
          <p:nvPr>
            <p:ph idx="1" type="body"/>
          </p:nvPr>
        </p:nvSpPr>
        <p:spPr>
          <a:xfrm>
            <a:off x="4761900" y="1174775"/>
            <a:ext cx="43821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highlight>
                  <a:schemeClr val="lt2"/>
                </a:highlight>
              </a:rPr>
              <a:t>for VARIABLE in 1 2 3 4 5 6 7 8 9 10;</a:t>
            </a:r>
            <a:endParaRPr sz="1400"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400">
                <a:highlight>
                  <a:schemeClr val="lt2"/>
                </a:highlight>
              </a:rPr>
              <a:t>for VARIABLE in {1..10};</a:t>
            </a:r>
            <a:endParaRPr sz="1400"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400">
                <a:highlight>
                  <a:schemeClr val="lt2"/>
                </a:highlight>
              </a:rPr>
              <a:t>for VARIABLE in file1 file2 file3;</a:t>
            </a:r>
            <a:endParaRPr sz="1400"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400">
                <a:highlight>
                  <a:schemeClr val="lt2"/>
                </a:highlight>
              </a:rPr>
              <a:t>for VARIABLE in $(ls /bin | grep -E 'c.[aeiou]');</a:t>
            </a:r>
            <a:endParaRPr sz="1400">
              <a:highlight>
                <a:schemeClr val="lt2"/>
              </a:highlight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311700" y="1245575"/>
            <a:ext cx="4450200" cy="61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Donde la lista de valores puede ser un rango numérico: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311700" y="2571750"/>
            <a:ext cx="4450200" cy="3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Una serie de valores: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6" name="Google Shape;326;p46"/>
          <p:cNvSpPr txBox="1"/>
          <p:nvPr/>
        </p:nvSpPr>
        <p:spPr>
          <a:xfrm>
            <a:off x="311700" y="3739875"/>
            <a:ext cx="4450200" cy="38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 resultado de la ejecución de un comando: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11700" y="1671850"/>
            <a:ext cx="5761200" cy="3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#!/bin/bash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for numero in {1..20..2};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do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echo Este es el número: $numero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done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311700" y="1093850"/>
            <a:ext cx="30165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Ejemplo:</a:t>
            </a:r>
            <a:endParaRPr/>
          </a:p>
        </p:txBody>
      </p:sp>
      <p:sp>
        <p:nvSpPr>
          <p:cNvPr id="333" name="Google Shape;333;p47"/>
          <p:cNvSpPr txBox="1"/>
          <p:nvPr/>
        </p:nvSpPr>
        <p:spPr>
          <a:xfrm>
            <a:off x="5136300" y="2008350"/>
            <a:ext cx="3696000" cy="61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Lista de los 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números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del 1 al 20 incrementados en 2.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020" y="204645"/>
            <a:ext cx="1322350" cy="13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Loop </a:t>
            </a:r>
            <a:r>
              <a:rPr lang="es-419"/>
              <a:t>FOR</a:t>
            </a:r>
            <a:endParaRPr/>
          </a:p>
        </p:txBody>
      </p:sp>
      <p:cxnSp>
        <p:nvCxnSpPr>
          <p:cNvPr id="336" name="Google Shape;336;p47"/>
          <p:cNvCxnSpPr>
            <a:stCxn id="333" idx="1"/>
          </p:cNvCxnSpPr>
          <p:nvPr/>
        </p:nvCxnSpPr>
        <p:spPr>
          <a:xfrm rot="10800000">
            <a:off x="3918900" y="2315850"/>
            <a:ext cx="121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Loop Until &amp; While</a:t>
            </a:r>
            <a:endParaRPr/>
          </a:p>
        </p:txBody>
      </p:sp>
      <p:sp>
        <p:nvSpPr>
          <p:cNvPr id="342" name="Google Shape;342;p48"/>
          <p:cNvSpPr txBox="1"/>
          <p:nvPr>
            <p:ph idx="1" type="body"/>
          </p:nvPr>
        </p:nvSpPr>
        <p:spPr>
          <a:xfrm>
            <a:off x="4884275" y="1093850"/>
            <a:ext cx="42597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#!/bin/bash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contador=0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termina=10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while [ $termina -ge $contador ]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do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echo $contador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let contador=$contador+1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done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until [ $termina -ge $contador ]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do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echo $contador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  let contador=$contador+1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done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343" name="Google Shape;343;p48"/>
          <p:cNvSpPr txBox="1"/>
          <p:nvPr/>
        </p:nvSpPr>
        <p:spPr>
          <a:xfrm>
            <a:off x="549425" y="2571750"/>
            <a:ext cx="3513000" cy="122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WHILE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el bucle se ejecuta mientras la condición sea cierta.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3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UNTIL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el bucle se ejecuta mientras la condición sea falsa. 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44" name="Google Shape;344;p48"/>
          <p:cNvCxnSpPr/>
          <p:nvPr/>
        </p:nvCxnSpPr>
        <p:spPr>
          <a:xfrm flipH="1" rot="10800000">
            <a:off x="4120650" y="2269600"/>
            <a:ext cx="720300" cy="4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48"/>
          <p:cNvCxnSpPr/>
          <p:nvPr/>
        </p:nvCxnSpPr>
        <p:spPr>
          <a:xfrm>
            <a:off x="4192675" y="3472700"/>
            <a:ext cx="7059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Operaciones aritméticas</a:t>
            </a:r>
            <a:endParaRPr/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525975" y="1093850"/>
            <a:ext cx="18657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$num=10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$((num + 2))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$((num ** 2))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~$ echo $((num * 2))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~$ echo $((num / 2))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~$ echo $((num % 2))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~$ echo $((num++))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~$ echo $num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~$ echo $((++num))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~$ echo $num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352" name="Google Shape;352;p49"/>
          <p:cNvSpPr txBox="1"/>
          <p:nvPr/>
        </p:nvSpPr>
        <p:spPr>
          <a:xfrm>
            <a:off x="3322875" y="1698950"/>
            <a:ext cx="5134500" cy="214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Bash también permite la operaciones aritméticas con número enteros: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- : suma, resta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** : potencia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 / % : multiplicación, división, resto (módulo)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VAR++ VAR– : post-incrementa, post-decrementa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Source Code Pro"/>
              <a:buChar char="●"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++VAR –VAR : pre-incrementa, pre-decrementa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53" name="Google Shape;353;p49"/>
          <p:cNvCxnSpPr/>
          <p:nvPr/>
        </p:nvCxnSpPr>
        <p:spPr>
          <a:xfrm rot="10800000">
            <a:off x="1923475" y="1484400"/>
            <a:ext cx="1678500" cy="10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49"/>
          <p:cNvCxnSpPr/>
          <p:nvPr/>
        </p:nvCxnSpPr>
        <p:spPr>
          <a:xfrm rot="10800000">
            <a:off x="1909075" y="2089600"/>
            <a:ext cx="1678500" cy="6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49"/>
          <p:cNvCxnSpPr/>
          <p:nvPr/>
        </p:nvCxnSpPr>
        <p:spPr>
          <a:xfrm rot="10800000">
            <a:off x="2045875" y="2882050"/>
            <a:ext cx="1548900" cy="1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49"/>
          <p:cNvCxnSpPr/>
          <p:nvPr/>
        </p:nvCxnSpPr>
        <p:spPr>
          <a:xfrm flipH="1">
            <a:off x="1808275" y="3436675"/>
            <a:ext cx="1800900" cy="4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49"/>
          <p:cNvCxnSpPr/>
          <p:nvPr/>
        </p:nvCxnSpPr>
        <p:spPr>
          <a:xfrm flipH="1">
            <a:off x="1865875" y="3645575"/>
            <a:ext cx="1721700" cy="106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Manipulación de cadenas de texto (strings)</a:t>
            </a:r>
            <a:endParaRPr/>
          </a:p>
        </p:txBody>
      </p:sp>
      <p:sp>
        <p:nvSpPr>
          <p:cNvPr id="363" name="Google Shape;363;p50"/>
          <p:cNvSpPr txBox="1"/>
          <p:nvPr>
            <p:ph idx="1" type="body"/>
          </p:nvPr>
        </p:nvSpPr>
        <p:spPr>
          <a:xfrm>
            <a:off x="4084625" y="1309975"/>
            <a:ext cx="4898700" cy="3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${string:0} : abcABC123ABCabc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${string:0:1} : a (primer caracter)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${string:7} : 23ABCabc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${string:7:3} : 23A (3 caracteres desde posición 7)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${string:7:-3} : 23ABC (desde posición 7 hasta el final-3)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${string: -4} : Cabc (atención al espacio antes del menos)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${string: -4:2} : Ca (atención al espacio antes del menos)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364" name="Google Shape;364;p50"/>
          <p:cNvSpPr txBox="1"/>
          <p:nvPr/>
        </p:nvSpPr>
        <p:spPr>
          <a:xfrm>
            <a:off x="311700" y="1609800"/>
            <a:ext cx="3427200" cy="291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Extraer subcadena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Mediante </a:t>
            </a:r>
            <a:r>
              <a:rPr b="1"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${cadena:posicion:longitud}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podemos extraer una subcadena de otra cadena. 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 omitimos :longitud, entonces extraerá todos los caracteres hasta el final de cadena.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Por ejemplo, en la cadena string “abcABC123ABCabc”: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Manipulación de cadenas de texto (strings)</a:t>
            </a:r>
            <a:endParaRPr/>
          </a:p>
        </p:txBody>
      </p:sp>
      <p:sp>
        <p:nvSpPr>
          <p:cNvPr id="370" name="Google Shape;370;p51"/>
          <p:cNvSpPr txBox="1"/>
          <p:nvPr>
            <p:ph idx="1" type="body"/>
          </p:nvPr>
        </p:nvSpPr>
        <p:spPr>
          <a:xfrm>
            <a:off x="3875725" y="1309975"/>
            <a:ext cx="5107500" cy="3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${cadena#subcadena} : borra la coincidencia más corta de subcadena desde el principio de cadena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${cadena##subcadena} : borra la coincidencia más larga de subcadena desde el principio de cadena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${string#a*C} : 123ABCabc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${string##a*C} : abc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371" name="Google Shape;371;p51"/>
          <p:cNvSpPr txBox="1"/>
          <p:nvPr/>
        </p:nvSpPr>
        <p:spPr>
          <a:xfrm>
            <a:off x="311700" y="1833125"/>
            <a:ext cx="3427200" cy="99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Borrar subcadena</a:t>
            </a: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Hay diferentes formas de borrar subcadenas de una cadena: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2" name="Google Shape;372;p51"/>
          <p:cNvSpPr txBox="1"/>
          <p:nvPr/>
        </p:nvSpPr>
        <p:spPr>
          <a:xfrm>
            <a:off x="311700" y="3966550"/>
            <a:ext cx="3427200" cy="61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Por ejemplo, en la cadena string “abcABC123ABCabc”: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Linux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00" y="-24787"/>
            <a:ext cx="5216996" cy="51930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7326500" y="363000"/>
            <a:ext cx="1744200" cy="441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u="sng">
                <a:latin typeface="Source Code Pro"/>
                <a:ea typeface="Source Code Pro"/>
                <a:cs typeface="Source Code Pro"/>
                <a:sym typeface="Source Code Pro"/>
              </a:rPr>
              <a:t>Unix</a:t>
            </a:r>
            <a:r>
              <a:rPr lang="es-419" sz="1100">
                <a:latin typeface="Source Code Pro"/>
                <a:ea typeface="Source Code Pro"/>
                <a:cs typeface="Source Code Pro"/>
                <a:sym typeface="Source Code Pro"/>
              </a:rPr>
              <a:t>: es un </a:t>
            </a:r>
            <a:r>
              <a:rPr lang="es-419" sz="1100">
                <a:highlight>
                  <a:srgbClr val="FF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S.O.</a:t>
            </a:r>
            <a:r>
              <a:rPr lang="es-419" sz="1100">
                <a:latin typeface="Source Code Pro"/>
                <a:ea typeface="Source Code Pro"/>
                <a:cs typeface="Source Code Pro"/>
                <a:sym typeface="Source Code Pro"/>
              </a:rPr>
              <a:t> que nació a principios de la década de los 70 por los desarrolladores Ken Thompson y Dennis Ritchie. Fue creado en los Laboratorios Bell, que pertenecen a la famosa compañía AT&amp;T. Fue creado </a:t>
            </a:r>
            <a:r>
              <a:rPr lang="es-419" sz="1100">
                <a:highlight>
                  <a:srgbClr val="FF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para manejar servidores</a:t>
            </a:r>
            <a:r>
              <a:rPr lang="es-419" sz="1100">
                <a:latin typeface="Source Code Pro"/>
                <a:ea typeface="Source Code Pro"/>
                <a:cs typeface="Source Code Pro"/>
                <a:sym typeface="Source Code Pro"/>
              </a:rPr>
              <a:t>. Unix es un </a:t>
            </a:r>
            <a:r>
              <a:rPr lang="es-419" sz="1100">
                <a:highlight>
                  <a:srgbClr val="FF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sistema propietario que no se puede modificar</a:t>
            </a:r>
            <a:r>
              <a:rPr lang="es-419" sz="1100">
                <a:latin typeface="Source Code Pro"/>
                <a:ea typeface="Source Code Pro"/>
                <a:cs typeface="Source Code Pro"/>
                <a:sym typeface="Source Code Pro"/>
              </a:rPr>
              <a:t>, propiedad de la compañía AT&amp;T que es la única que tiene permiso de modificarlo y actualizarlo.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6" name="Google Shape;76;p16"/>
          <p:cNvCxnSpPr>
            <a:stCxn id="75" idx="1"/>
          </p:cNvCxnSpPr>
          <p:nvPr/>
        </p:nvCxnSpPr>
        <p:spPr>
          <a:xfrm flipH="1">
            <a:off x="4934300" y="2571750"/>
            <a:ext cx="2392200" cy="15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Manipulación de cadenas de texto (strings)</a:t>
            </a:r>
            <a:endParaRPr/>
          </a:p>
        </p:txBody>
      </p:sp>
      <p:sp>
        <p:nvSpPr>
          <p:cNvPr id="378" name="Google Shape;378;p52"/>
          <p:cNvSpPr txBox="1"/>
          <p:nvPr>
            <p:ph idx="1" type="body"/>
          </p:nvPr>
        </p:nvSpPr>
        <p:spPr>
          <a:xfrm>
            <a:off x="3875725" y="1309975"/>
            <a:ext cx="5107500" cy="3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${cadena/buscar/reemplazar} : Sustituye la primera coincidencia de buscar con reemplazar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${cadena//buscar/reemplazar} : Sustituye todas las coincidencias de buscar con reemplazar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${string/abc/xyz} : xyzABC123ABCabc.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echo ${string//abc/xyz} : xyzABC123ABCxyz.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379" name="Google Shape;379;p52"/>
          <p:cNvSpPr txBox="1"/>
          <p:nvPr/>
        </p:nvSpPr>
        <p:spPr>
          <a:xfrm>
            <a:off x="311700" y="1588200"/>
            <a:ext cx="3427200" cy="122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Reemplazar subcadena: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También existen diferentes formas de reemplazar subcadenas de una cadena: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0" name="Google Shape;380;p52"/>
          <p:cNvSpPr txBox="1"/>
          <p:nvPr/>
        </p:nvSpPr>
        <p:spPr>
          <a:xfrm>
            <a:off x="311700" y="4168250"/>
            <a:ext cx="3427200" cy="61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Por ejemplo, en la cadena string “abcABC123ABCabc”: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Manipulación de cadenas de texto (strings)</a:t>
            </a:r>
            <a:endParaRPr/>
          </a:p>
        </p:txBody>
      </p:sp>
      <p:sp>
        <p:nvSpPr>
          <p:cNvPr id="386" name="Google Shape;386;p53"/>
          <p:cNvSpPr txBox="1"/>
          <p:nvPr>
            <p:ph idx="1" type="body"/>
          </p:nvPr>
        </p:nvSpPr>
        <p:spPr>
          <a:xfrm>
            <a:off x="412650" y="1241850"/>
            <a:ext cx="4594500" cy="16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highlight>
                  <a:schemeClr val="lt2"/>
                </a:highlight>
              </a:rPr>
              <a:t>${cadena,,} : convierte todas las letras en minúsculas.</a:t>
            </a:r>
            <a:endParaRPr>
              <a:highlight>
                <a:schemeClr val="lt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>
                <a:highlight>
                  <a:schemeClr val="lt2"/>
                </a:highlight>
              </a:rPr>
              <a:t>${cadena^^} : </a:t>
            </a:r>
            <a:r>
              <a:rPr lang="es-419">
                <a:highlight>
                  <a:schemeClr val="lt2"/>
                </a:highlight>
              </a:rPr>
              <a:t>convierte todas las letras en mayúsculas.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387" name="Google Shape;387;p53"/>
          <p:cNvSpPr txBox="1"/>
          <p:nvPr/>
        </p:nvSpPr>
        <p:spPr>
          <a:xfrm>
            <a:off x="5069150" y="1093850"/>
            <a:ext cx="3427200" cy="3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Ejemplo: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#!/bin/bash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x="Hola Mundo!"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 $x  # Hola Mundo!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y=${x,,}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 $y  # hola mundo!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z=${y^^}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 $z  # HOLA MUNDO!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READ</a:t>
            </a:r>
            <a:endParaRPr/>
          </a:p>
        </p:txBody>
      </p:sp>
      <p:sp>
        <p:nvSpPr>
          <p:cNvPr id="393" name="Google Shape;393;p54"/>
          <p:cNvSpPr txBox="1"/>
          <p:nvPr/>
        </p:nvSpPr>
        <p:spPr>
          <a:xfrm>
            <a:off x="311700" y="1479275"/>
            <a:ext cx="4050600" cy="26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 comando read interrumpe la ejecución del shell hasta que el usuario introduzca una cadena de caracteres (aunque sea vacía) en su entrada estándar.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Las palabras que componen la cadena de caracteres escrita por el usuario se asignan a las variables cuyos nombres se pasan como argumentos al comando read.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4" name="Google Shape;394;p54"/>
          <p:cNvSpPr txBox="1"/>
          <p:nvPr/>
        </p:nvSpPr>
        <p:spPr>
          <a:xfrm>
            <a:off x="5031875" y="459150"/>
            <a:ext cx="3427200" cy="422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Ejemplo: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#!/bin/bash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a b c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 $a 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 $b 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 $c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1 2 3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44200" y="1276950"/>
            <a:ext cx="4045200" cy="25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600"/>
              <a:t>¡AHORA TE TOCA A VOS!</a:t>
            </a:r>
            <a:endParaRPr sz="7600"/>
          </a:p>
        </p:txBody>
      </p:sp>
      <p:pic>
        <p:nvPicPr>
          <p:cNvPr id="400" name="Google Shape;4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750" y="679988"/>
            <a:ext cx="4119975" cy="378351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5"/>
          <p:cNvSpPr txBox="1"/>
          <p:nvPr>
            <p:ph type="title"/>
          </p:nvPr>
        </p:nvSpPr>
        <p:spPr>
          <a:xfrm>
            <a:off x="1164100" y="3667650"/>
            <a:ext cx="2405400" cy="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1600">
                <a:highlight>
                  <a:schemeClr val="dk1"/>
                </a:highlight>
                <a:latin typeface="Source Code Pro Light"/>
                <a:ea typeface="Source Code Pro Light"/>
                <a:cs typeface="Source Code Pro Light"/>
                <a:sym typeface="Source Code Pro Light"/>
              </a:rPr>
              <a:t>Realizar TP: 5</a:t>
            </a:r>
            <a:endParaRPr b="0" sz="1600"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482650" y="1891913"/>
            <a:ext cx="2532000" cy="13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100"/>
              <a:t>¡Gracias!</a:t>
            </a:r>
            <a:endParaRPr sz="7100"/>
          </a:p>
        </p:txBody>
      </p:sp>
      <p:sp>
        <p:nvSpPr>
          <p:cNvPr id="407" name="Google Shape;407;p56"/>
          <p:cNvSpPr txBox="1"/>
          <p:nvPr>
            <p:ph idx="1" type="body"/>
          </p:nvPr>
        </p:nvSpPr>
        <p:spPr>
          <a:xfrm>
            <a:off x="3148575" y="0"/>
            <a:ext cx="17862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7"/>
              <a:t>Ninja tips!</a:t>
            </a:r>
            <a:endParaRPr sz="260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/>
              <a:t> </a:t>
            </a:r>
            <a:endParaRPr sz="1400"/>
          </a:p>
        </p:txBody>
      </p:sp>
      <p:pic>
        <p:nvPicPr>
          <p:cNvPr id="408" name="Google Shape;4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24" y="0"/>
            <a:ext cx="34281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Linux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825" y="1"/>
            <a:ext cx="48543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Linux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138" y="0"/>
            <a:ext cx="3699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Linux</a:t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250800" y="1261225"/>
            <a:ext cx="86424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Técnicamente, se llama Linux </a:t>
            </a:r>
            <a:r>
              <a:rPr lang="es-419" sz="1500">
                <a:solidFill>
                  <a:schemeClr val="dk2"/>
                </a:solidFill>
                <a:highlight>
                  <a:srgbClr val="FF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al núcleo o kernel del sistema</a:t>
            </a: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cuya denominación correcta es GNU/Linux, creado por el ingeniero finlandés </a:t>
            </a:r>
            <a:r>
              <a:rPr lang="es-419" sz="1500">
                <a:solidFill>
                  <a:schemeClr val="dk2"/>
                </a:solidFill>
                <a:highlight>
                  <a:srgbClr val="FF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Linus Torvalds en 1991</a:t>
            </a: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 código fuente de Linux está </a:t>
            </a:r>
            <a:r>
              <a:rPr lang="es-419" sz="1500">
                <a:solidFill>
                  <a:schemeClr val="dk2"/>
                </a:solidFill>
                <a:highlight>
                  <a:srgbClr val="FF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a disposición de cualquier persona</a:t>
            </a: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 Así todos los usuarios están habilitados a </a:t>
            </a:r>
            <a:r>
              <a:rPr lang="es-419" sz="1500">
                <a:solidFill>
                  <a:schemeClr val="dk2"/>
                </a:solidFill>
                <a:highlight>
                  <a:srgbClr val="FF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modificar y redistribuir</a:t>
            </a: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el programa con libertad, aunque teniendo en cuenta lo que establece su licencia. 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Las </a:t>
            </a:r>
            <a:r>
              <a:rPr lang="es-419" sz="1500">
                <a:solidFill>
                  <a:schemeClr val="dk2"/>
                </a:solidFill>
                <a:highlight>
                  <a:srgbClr val="FF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distribuciones de Linux</a:t>
            </a: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en este marco, son </a:t>
            </a:r>
            <a:r>
              <a:rPr lang="es-419" sz="1500">
                <a:solidFill>
                  <a:schemeClr val="dk2"/>
                </a:solidFill>
                <a:highlight>
                  <a:srgbClr val="FF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sistemas con aplicaciones y funciones añadidas</a:t>
            </a: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para satisfacer las necesidades de un grupo específico de usuarios, dando así origen a ediciones domésticas, empresariales y para servidores.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Linux</a:t>
            </a:r>
            <a:endParaRPr/>
          </a:p>
        </p:txBody>
      </p:sp>
      <p:graphicFrame>
        <p:nvGraphicFramePr>
          <p:cNvPr id="100" name="Google Shape;100;p20"/>
          <p:cNvGraphicFramePr/>
          <p:nvPr/>
        </p:nvGraphicFramePr>
        <p:xfrm>
          <a:off x="752775" y="127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{08CD7ED5-7B15-47BB-9E56-36DAAE317445}</a:tableStyleId>
              </a:tblPr>
              <a:tblGrid>
                <a:gridCol w="2546150"/>
                <a:gridCol w="2546150"/>
                <a:gridCol w="2546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Linux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Unix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Creación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1991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1969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Standard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Open source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Copyrighted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Tipo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Kernel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Sistema operativo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Variantes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Ubuntu, RedHat, Solaris, etc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AIX, HP-UX, BSD, etc.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Código fuente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Disponible para el público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No disponible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490250" y="526350"/>
            <a:ext cx="7725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/>
              <a:t>Estructura de directorio de archivos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